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17"/>
  </p:notesMasterIdLst>
  <p:handoutMasterIdLst>
    <p:handoutMasterId r:id="rId18"/>
  </p:handoutMasterIdLst>
  <p:sldIdLst>
    <p:sldId id="278" r:id="rId5"/>
    <p:sldId id="282" r:id="rId6"/>
    <p:sldId id="271" r:id="rId7"/>
    <p:sldId id="283" r:id="rId8"/>
    <p:sldId id="284" r:id="rId9"/>
    <p:sldId id="286" r:id="rId10"/>
    <p:sldId id="287" r:id="rId11"/>
    <p:sldId id="288" r:id="rId12"/>
    <p:sldId id="289" r:id="rId13"/>
    <p:sldId id="290" r:id="rId14"/>
    <p:sldId id="291" r:id="rId15"/>
    <p:sldId id="292" r:id="rId16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D1F673-FEC4-8CCF-EC08-AAB515A02007}" v="20" dt="2024-06-20T04:48:31.611"/>
  </p1510:revLst>
</p1510:revInfo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2" autoAdjust="0"/>
    <p:restoredTop sz="95388" autoAdjust="0"/>
  </p:normalViewPr>
  <p:slideViewPr>
    <p:cSldViewPr snapToGrid="0">
      <p:cViewPr varScale="1">
        <p:scale>
          <a:sx n="66" d="100"/>
          <a:sy n="66" d="100"/>
        </p:scale>
        <p:origin x="66" y="23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82" d="100"/>
          <a:sy n="82" d="100"/>
        </p:scale>
        <p:origin x="393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FCF5D6B5-35B7-4285-9A4D-92ED5F34F328}" type="datetime1">
              <a:rPr lang="pt-BR" smtClean="0"/>
              <a:t>19/06/2024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CFA70580-B89C-4157-871D-6B9318EE5F5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4CFF1DF4-D409-4130-8A44-0FEC7A586139}" type="datetime1">
              <a:rPr lang="pt-BR" smtClean="0"/>
              <a:pPr/>
              <a:t>19/06/2024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E7AF00E9-A49D-4007-B3B9-A3783809E50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89223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3191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163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789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704889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1674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pt-BR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adicionar um título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inserir a imagem</a:t>
            </a:r>
          </a:p>
        </p:txBody>
      </p:sp>
    </p:spTree>
    <p:extLst>
      <p:ext uri="{BB962C8B-B14F-4D97-AF65-F5344CB8AC3E}">
        <p14:creationId xmlns:p14="http://schemas.microsoft.com/office/powerpoint/2010/main" val="286820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o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ítulo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rtlCol="0" anchor="b">
            <a:normAutofit/>
          </a:bodyPr>
          <a:lstStyle>
            <a:lvl1pPr>
              <a:defRPr lang="pt-BR" sz="40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22" name="Espaço Reservado para Conteúdo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1800">
                <a:solidFill>
                  <a:schemeClr val="tx1"/>
                </a:solidFill>
              </a:defRPr>
            </a:lvl1pPr>
            <a:lvl2pPr>
              <a:defRPr lang="pt-BR" sz="1200">
                <a:solidFill>
                  <a:schemeClr val="tx1"/>
                </a:solidFill>
              </a:defRPr>
            </a:lvl2pPr>
            <a:lvl3pPr>
              <a:defRPr lang="pt-BR" sz="1200">
                <a:solidFill>
                  <a:schemeClr val="tx1"/>
                </a:solidFill>
              </a:defRPr>
            </a:lvl3pPr>
            <a:lvl4pPr>
              <a:defRPr lang="pt-BR" sz="1200">
                <a:solidFill>
                  <a:schemeClr val="tx1"/>
                </a:solidFill>
              </a:defRPr>
            </a:lvl4pPr>
            <a:lvl5pPr>
              <a:defRPr lang="pt-BR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 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orma Livre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7" name="Forma Livre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8" name="Forma Livre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orma livre: Forma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grpSp>
          <p:nvGrpSpPr>
            <p:cNvPr id="14" name="Grupo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orma Livre: Forma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orma Livre: Forma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4045464"/>
            <a:ext cx="11115355" cy="2286000"/>
          </a:xfrm>
        </p:spPr>
        <p:txBody>
          <a:bodyPr rtlCol="0" anchor="ctr">
            <a:noAutofit/>
          </a:bodyPr>
          <a:lstStyle>
            <a:lvl1pPr algn="l">
              <a:defRPr lang="pt-BR" sz="54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594"/>
            <a:ext cx="12192000" cy="3771878"/>
          </a:xfrm>
        </p:spPr>
        <p:txBody>
          <a:bodyPr rtlCol="0">
            <a:no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inserir a imagem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7BF9F63-86BE-5515-AD3C-59481B3FF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899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+ subtítulo +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196900"/>
            <a:ext cx="4159160" cy="3155900"/>
          </a:xfrm>
        </p:spPr>
        <p:txBody>
          <a:bodyPr lIns="91440" rtlCol="0" anchor="b">
            <a:noAutofit/>
          </a:bodyPr>
          <a:lstStyle>
            <a:lvl1pPr algn="l">
              <a:defRPr lang="pt-BR" sz="40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271" y="3505200"/>
            <a:ext cx="4159160" cy="2352356"/>
          </a:xfrm>
        </p:spPr>
        <p:txBody>
          <a:bodyPr lIns="91440" rIns="91440" rtlCol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lang="pt-BR" sz="2400">
                <a:solidFill>
                  <a:schemeClr val="tx1"/>
                </a:solidFill>
              </a:defRPr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rtl="0"/>
            <a:r>
              <a:rPr lang="pt-BR"/>
              <a:t>Clique para adicionar um subtítulo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ABD6E1-FE78-D78B-E80C-09490F5D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62BB1BCD-5C1C-ED05-D6B4-F9236720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1" name="Forma Livre 5">
              <a:extLst>
                <a:ext uri="{FF2B5EF4-FFF2-40B4-BE49-F238E27FC236}">
                  <a16:creationId xmlns:a16="http://schemas.microsoft.com/office/drawing/2014/main" id="{700A5CAB-28E9-FB7A-E72E-39F3ADE58C6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2" name="Forma Livre 6">
              <a:extLst>
                <a:ext uri="{FF2B5EF4-FFF2-40B4-BE49-F238E27FC236}">
                  <a16:creationId xmlns:a16="http://schemas.microsoft.com/office/drawing/2014/main" id="{2BA2D9BC-CA87-28FA-7A02-455E740EAC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3" name="Forma Livre 8">
              <a:extLst>
                <a:ext uri="{FF2B5EF4-FFF2-40B4-BE49-F238E27FC236}">
                  <a16:creationId xmlns:a16="http://schemas.microsoft.com/office/drawing/2014/main" id="{734E5ADF-EEF0-2501-9D7B-8FC1A49F60A7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sp>
        <p:nvSpPr>
          <p:cNvPr id="8" name="Espaço Reservado para Imagem 14">
            <a:extLst>
              <a:ext uri="{FF2B5EF4-FFF2-40B4-BE49-F238E27FC236}">
                <a16:creationId xmlns:a16="http://schemas.microsoft.com/office/drawing/2014/main" id="{780F3839-9B1B-2346-C1F4-E876E6AE32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365760" rtlCol="0">
            <a:noAutofit/>
          </a:bodyPr>
          <a:lstStyle>
            <a:lvl1pPr marL="0" indent="0" algn="ctr">
              <a:buNone/>
              <a:defRPr lang="pt-BR" sz="18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50073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C87E98C0-6053-9701-92D0-4EF9ADBC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9063019" y="746716"/>
            <a:ext cx="3597052" cy="2615018"/>
            <a:chOff x="4541453" y="3199533"/>
            <a:chExt cx="3597052" cy="2615018"/>
          </a:xfrm>
        </p:grpSpPr>
        <p:sp>
          <p:nvSpPr>
            <p:cNvPr id="8" name="Forma livre: Forma 38">
              <a:extLst>
                <a:ext uri="{FF2B5EF4-FFF2-40B4-BE49-F238E27FC236}">
                  <a16:creationId xmlns:a16="http://schemas.microsoft.com/office/drawing/2014/main" id="{C32B1A1D-760B-9D3D-A869-E50FC962A629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D02EF78B-5BDF-8632-B9B1-087DB042EEC7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0" name="Forma Livre: Forma 32">
                <a:extLst>
                  <a:ext uri="{FF2B5EF4-FFF2-40B4-BE49-F238E27FC236}">
                    <a16:creationId xmlns:a16="http://schemas.microsoft.com/office/drawing/2014/main" id="{5C54B3E8-515B-0865-9321-DB3793A6224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6E92718-2CCD-B15D-8DE5-46285BEA256B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AEA0B78B-84F0-8B85-40E8-678689DC1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723112" y="5088958"/>
            <a:ext cx="1335600" cy="1262947"/>
            <a:chOff x="10145015" y="2343978"/>
            <a:chExt cx="1335600" cy="1262947"/>
          </a:xfrm>
        </p:grpSpPr>
        <p:sp>
          <p:nvSpPr>
            <p:cNvPr id="20" name="Forma livre: Forma 25">
              <a:extLst>
                <a:ext uri="{FF2B5EF4-FFF2-40B4-BE49-F238E27FC236}">
                  <a16:creationId xmlns:a16="http://schemas.microsoft.com/office/drawing/2014/main" id="{2E5D7C6F-BF77-9B7D-5B12-7AF3ED280B43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A599EE6-2673-0AD8-EAE0-45C79326015E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2" y="498474"/>
            <a:ext cx="7960421" cy="145021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pt-BR" sz="4000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1343" y="2103039"/>
            <a:ext cx="7929940" cy="3979625"/>
          </a:xfrm>
        </p:spPr>
        <p:txBody>
          <a:bodyPr rtlCol="0">
            <a:normAutofit/>
          </a:bodyPr>
          <a:lstStyle>
            <a:lvl1pPr>
              <a:defRPr lang="pt-BR" sz="1800">
                <a:solidFill>
                  <a:schemeClr val="tx1"/>
                </a:solidFill>
              </a:defRPr>
            </a:lvl1pPr>
            <a:lvl2pPr>
              <a:defRPr lang="pt-BR" sz="1200">
                <a:solidFill>
                  <a:schemeClr val="tx1"/>
                </a:solidFill>
              </a:defRPr>
            </a:lvl2pPr>
            <a:lvl3pPr>
              <a:defRPr lang="pt-BR" sz="1200">
                <a:solidFill>
                  <a:schemeClr val="tx1"/>
                </a:solidFill>
              </a:defRPr>
            </a:lvl3pPr>
            <a:lvl4pPr>
              <a:defRPr lang="pt-BR" sz="1200">
                <a:solidFill>
                  <a:schemeClr val="tx1"/>
                </a:solidFill>
              </a:defRPr>
            </a:lvl4pPr>
            <a:lvl5pPr>
              <a:defRPr lang="pt-BR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60994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08635"/>
            <a:ext cx="11090274" cy="1332000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lang="pt-BR" sz="40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pt-BR"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6B65629D-0977-C0EA-5E0B-C4822F43DAE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5540" y="2097175"/>
            <a:ext cx="5435600" cy="3995650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pt-BR"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6119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8315"/>
            <a:ext cx="11090274" cy="1332000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lang="pt-BR" sz="40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6EFC6ED4-22DD-0C3B-D15A-218307AB6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12" name="Forma Livre: Forma 25">
              <a:extLst>
                <a:ext uri="{FF2B5EF4-FFF2-40B4-BE49-F238E27FC236}">
                  <a16:creationId xmlns:a16="http://schemas.microsoft.com/office/drawing/2014/main" id="{E4CD0F67-4BE8-1120-FCAE-806F9E18DD5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9B74B85-E3CB-E24E-54C6-AB161411D93A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sp>
        <p:nvSpPr>
          <p:cNvPr id="15" name="Forma livre: Forma 21">
            <a:extLst>
              <a:ext uri="{FF2B5EF4-FFF2-40B4-BE49-F238E27FC236}">
                <a16:creationId xmlns:a16="http://schemas.microsoft.com/office/drawing/2014/main" id="{5781DEED-6608-D622-CA5E-C91FD8645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1965095"/>
            <a:ext cx="5435600" cy="3995650"/>
          </a:xfrm>
        </p:spPr>
        <p:txBody>
          <a:bodyPr rtlCol="0">
            <a:normAutofit/>
          </a:bodyPr>
          <a:lstStyle>
            <a:lvl1pPr marL="0" indent="0">
              <a:buNone/>
              <a:defRPr lang="pt-BR" sz="1800">
                <a:solidFill>
                  <a:schemeClr val="tx1"/>
                </a:solidFill>
              </a:defRPr>
            </a:lvl1pPr>
            <a:lvl2pPr>
              <a:defRPr lang="pt-BR" sz="1800">
                <a:solidFill>
                  <a:schemeClr val="tx1"/>
                </a:solidFill>
              </a:defRPr>
            </a:lvl2pPr>
            <a:lvl3pPr>
              <a:defRPr lang="pt-BR" sz="1800">
                <a:solidFill>
                  <a:schemeClr val="tx1"/>
                </a:solidFill>
              </a:defRPr>
            </a:lvl3pPr>
            <a:lvl4pPr>
              <a:defRPr lang="pt-BR" sz="1800">
                <a:solidFill>
                  <a:schemeClr val="tx1"/>
                </a:solidFill>
              </a:defRPr>
            </a:lvl4pPr>
            <a:lvl5pPr>
              <a:defRPr lang="pt-BR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C4B946DE-F802-2F36-2789-09D7F8604081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301305" y="1965095"/>
            <a:ext cx="5339397" cy="3995650"/>
          </a:xfrm>
        </p:spPr>
        <p:txBody>
          <a:bodyPr rtlCol="0">
            <a:normAutofit/>
          </a:bodyPr>
          <a:lstStyle>
            <a:lvl1pPr marL="0" indent="0">
              <a:buNone/>
              <a:defRPr lang="pt-BR" sz="1800">
                <a:solidFill>
                  <a:schemeClr val="tx1"/>
                </a:solidFill>
              </a:defRPr>
            </a:lvl1pPr>
            <a:lvl2pPr>
              <a:defRPr lang="pt-BR" sz="1800">
                <a:solidFill>
                  <a:schemeClr val="tx1"/>
                </a:solidFill>
              </a:defRPr>
            </a:lvl2pPr>
            <a:lvl3pPr>
              <a:defRPr lang="pt-BR" sz="1800">
                <a:solidFill>
                  <a:schemeClr val="tx1"/>
                </a:solidFill>
              </a:defRPr>
            </a:lvl3pPr>
            <a:lvl4pPr>
              <a:defRPr lang="pt-BR" sz="1800">
                <a:solidFill>
                  <a:schemeClr val="tx1"/>
                </a:solidFill>
              </a:defRPr>
            </a:lvl4pPr>
            <a:lvl5pPr>
              <a:defRPr lang="pt-BR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pt-BR" sz="5400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pt-BR"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lang="pt-BR"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lang="pt-BR"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lang="pt-BR"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lang="pt-BR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0" name="Espaço Reservado para Imagem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no ícone para inserir a imagem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orma Livre: Forma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rmAutofit/>
          </a:bodyPr>
          <a:lstStyle>
            <a:lvl1pPr algn="l">
              <a:lnSpc>
                <a:spcPct val="100000"/>
              </a:lnSpc>
              <a:defRPr lang="pt-BR" sz="64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lang="pt-BR" sz="2400">
                <a:solidFill>
                  <a:schemeClr val="tx1"/>
                </a:solidFill>
              </a:defRPr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rtl="0"/>
            <a:r>
              <a:rPr lang="pt-BR"/>
              <a:t>Clique para adicionar um subtítulo 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defPPr>
              <a:defRPr lang="pt-BR"/>
            </a:defPPr>
          </a:lstStyle>
          <a:p>
            <a:pPr lvl="0" rtl="0">
              <a:lnSpc>
                <a:spcPct val="100000"/>
              </a:lnSpc>
            </a:pPr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lang="pt-BR"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lang="pt-BR"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lang="pt-BR"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6" r:id="rId3"/>
    <p:sldLayoutId id="2147483697" r:id="rId4"/>
    <p:sldLayoutId id="2147483703" r:id="rId5"/>
    <p:sldLayoutId id="2147483704" r:id="rId6"/>
    <p:sldLayoutId id="2147483688" r:id="rId7"/>
    <p:sldLayoutId id="2147483686" r:id="rId8"/>
    <p:sldLayoutId id="2147483685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pt-BR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pt-BR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pt-BR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pt-BR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8193" y="1654628"/>
            <a:ext cx="5943600" cy="3222172"/>
          </a:xfrm>
          <a:noFill/>
        </p:spPr>
        <p:txBody>
          <a:bodyPr rtlCol="0" anchor="ctr">
            <a:noAutofit/>
          </a:bodyPr>
          <a:lstStyle>
            <a:defPPr>
              <a:defRPr lang="pt-BR"/>
            </a:defPPr>
          </a:lstStyle>
          <a:p>
            <a:pPr rtl="0">
              <a:lnSpc>
                <a:spcPct val="100000"/>
              </a:lnSpc>
            </a:pPr>
            <a:r>
              <a:rPr lang="pt-BR" dirty="0"/>
              <a:t>Cálculo II</a:t>
            </a:r>
            <a:br>
              <a:rPr lang="pt-BR" dirty="0"/>
            </a:br>
            <a:r>
              <a:rPr lang="pt-BR" dirty="0"/>
              <a:t>Regra de Simpson</a:t>
            </a:r>
            <a:br>
              <a:rPr lang="pt-BR" dirty="0"/>
            </a:br>
            <a:endParaRPr lang="pt-BR" dirty="0"/>
          </a:p>
        </p:txBody>
      </p:sp>
      <p:pic>
        <p:nvPicPr>
          <p:cNvPr id="1026" name="Picture 2" descr="Seria Homer Simpson um gênio da matemática? - UOL Entretenimento">
            <a:extLst>
              <a:ext uri="{FF2B5EF4-FFF2-40B4-BE49-F238E27FC236}">
                <a16:creationId xmlns:a16="http://schemas.microsoft.com/office/drawing/2014/main" id="{E0C31EFC-8848-9EA9-81C9-899069EFD0C5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1839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E12B89E1-2626-5D45-C28E-BBED5C85748C}"/>
              </a:ext>
            </a:extLst>
          </p:cNvPr>
          <p:cNvSpPr/>
          <p:nvPr/>
        </p:nvSpPr>
        <p:spPr>
          <a:xfrm>
            <a:off x="0" y="0"/>
            <a:ext cx="6267450" cy="6858000"/>
          </a:xfrm>
          <a:prstGeom prst="rect">
            <a:avLst/>
          </a:prstGeom>
          <a:solidFill>
            <a:srgbClr val="111111">
              <a:alpha val="69804"/>
            </a:srgb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u="sng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180DE80-2524-D4E0-E6A0-5DA53D99BE7A}"/>
              </a:ext>
            </a:extLst>
          </p:cNvPr>
          <p:cNvSpPr txBox="1"/>
          <p:nvPr/>
        </p:nvSpPr>
        <p:spPr>
          <a:xfrm>
            <a:off x="6768193" y="4019739"/>
            <a:ext cx="3751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Arthur Reis da Silva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Breno Amaral Santos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Luigi Fernando Alves de Oliveira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Luiz Roberto Silva Cabral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309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FDA872B1-7A5F-8F57-D4CA-536A817FF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271" y="-789237"/>
            <a:ext cx="4159160" cy="3155900"/>
          </a:xfrm>
        </p:spPr>
        <p:txBody>
          <a:bodyPr wrap="square" anchor="b">
            <a:normAutofit/>
          </a:bodyPr>
          <a:lstStyle/>
          <a:p>
            <a:r>
              <a:rPr lang="pt-BR" dirty="0"/>
              <a:t>Crescimento Populacional</a:t>
            </a:r>
            <a:br>
              <a:rPr lang="pt-BR" dirty="0"/>
            </a:br>
            <a:endParaRPr lang="pt-BR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FA3C855-5F41-1454-F04E-0C5BAD33F4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7271" y="2419399"/>
            <a:ext cx="4159160" cy="3352800"/>
          </a:xfrm>
        </p:spPr>
        <p:txBody>
          <a:bodyPr wrap="square">
            <a:normAutofit/>
          </a:bodyPr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Em estudos de crescimento populacional, as curvas de crescimento podem ser modeladas através de funções complexas. A integral dessas funções ao longo do tempo pode dar insights sobre a população total acumulada durante um período. A Regra de Simpson pode ser aplicada para obter essa integral de forma aproximada.</a:t>
            </a:r>
            <a:endParaRPr lang="en-US" sz="2000" dirty="0"/>
          </a:p>
        </p:txBody>
      </p:sp>
      <p:pic>
        <p:nvPicPr>
          <p:cNvPr id="3" name="Espaço Reservado para Conteúdo 2" descr="Forma, Seta&#10;&#10;Descrição gerada automaticamente">
            <a:extLst>
              <a:ext uri="{FF2B5EF4-FFF2-40B4-BE49-F238E27FC236}">
                <a16:creationId xmlns:a16="http://schemas.microsoft.com/office/drawing/2014/main" id="{FC855B38-BA19-E184-4BDD-375E4E71D93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66" r="3685" b="2"/>
          <a:stretch/>
        </p:blipFill>
        <p:spPr>
          <a:xfrm>
            <a:off x="5678049" y="788713"/>
            <a:ext cx="5132388" cy="5132388"/>
          </a:xfrm>
          <a:noFill/>
        </p:spPr>
      </p:pic>
    </p:spTree>
    <p:extLst>
      <p:ext uri="{BB962C8B-B14F-4D97-AF65-F5344CB8AC3E}">
        <p14:creationId xmlns:p14="http://schemas.microsoft.com/office/powerpoint/2010/main" val="589473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FDA872B1-7A5F-8F57-D4CA-536A817FF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271" y="-789237"/>
            <a:ext cx="4159160" cy="3155900"/>
          </a:xfrm>
        </p:spPr>
        <p:txBody>
          <a:bodyPr wrap="square" anchor="b">
            <a:normAutofit/>
          </a:bodyPr>
          <a:lstStyle/>
          <a:p>
            <a:r>
              <a:rPr lang="pt-BR" dirty="0"/>
              <a:t>Machine Learning</a:t>
            </a:r>
            <a:br>
              <a:rPr lang="pt-BR" dirty="0"/>
            </a:br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E2257F3-6219-FC10-BF43-57456BE5F5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7271" y="2765201"/>
            <a:ext cx="4159160" cy="3155900"/>
          </a:xfrm>
        </p:spPr>
        <p:txBody>
          <a:bodyPr wrap="square">
            <a:normAutofit/>
          </a:bodyPr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A Regra de Simpson oferece uma ferramenta poderosa para calcular integrais e expectativas em machine learning, facilitando a inferência bayesiana e outras análises probabilísticas complexas.</a:t>
            </a:r>
          </a:p>
        </p:txBody>
      </p:sp>
      <p:pic>
        <p:nvPicPr>
          <p:cNvPr id="3" name="Imagem 2" descr="Interface gráfica do usuário">
            <a:extLst>
              <a:ext uri="{FF2B5EF4-FFF2-40B4-BE49-F238E27FC236}">
                <a16:creationId xmlns:a16="http://schemas.microsoft.com/office/drawing/2014/main" id="{50740B96-BAA2-8C96-EDA6-50747FBB20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8" r="21063" b="2"/>
          <a:stretch/>
        </p:blipFill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504216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0EA7C4-B5E7-67B9-A856-2592367C9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376" y="529230"/>
            <a:ext cx="5086950" cy="652379"/>
          </a:xfrm>
        </p:spPr>
        <p:txBody>
          <a:bodyPr wrap="square" anchor="t">
            <a:normAutofit/>
          </a:bodyPr>
          <a:lstStyle/>
          <a:p>
            <a:pPr algn="ctr"/>
            <a:r>
              <a:rPr lang="pt-BR" dirty="0"/>
              <a:t>Obrigado pela atenção!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1F0B2E9-EF58-CE2E-5C43-0B5827EE6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8529" y="2014797"/>
            <a:ext cx="3995650" cy="3995650"/>
          </a:xfrm>
          <a:prstGeom prst="rect">
            <a:avLst/>
          </a:prstGeom>
          <a:noFill/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91CC4228-EC57-CC9A-0100-EAE18AB68D2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0715756" y="2859175"/>
            <a:ext cx="1471141" cy="3995650"/>
          </a:xfrm>
        </p:spPr>
        <p:txBody>
          <a:bodyPr vert="horz" wrap="square" lIns="0" tIns="0" rIns="0" bIns="0" rtlCol="0" anchor="t">
            <a:normAutofit/>
          </a:bodyPr>
          <a:lstStyle/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742207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765175"/>
            <a:ext cx="11090274" cy="1332000"/>
          </a:xfrm>
        </p:spPr>
        <p:txBody>
          <a:bodyPr wrap="square" rtlCol="0" anchor="t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Sumário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3" y="2097175"/>
            <a:ext cx="5435600" cy="3995650"/>
          </a:xfrm>
        </p:spPr>
        <p:txBody>
          <a:bodyPr wrap="square" rtlCol="0">
            <a:normAutofit lnSpcReduction="10000"/>
          </a:bodyPr>
          <a:lstStyle>
            <a:defPPr>
              <a:defRPr lang="pt-BR"/>
            </a:defPPr>
          </a:lstStyle>
          <a:p>
            <a:pPr marL="342900" indent="-342900" rtl="0">
              <a:buFont typeface="+mj-lt"/>
              <a:buAutoNum type="arabicPeriod"/>
            </a:pPr>
            <a:r>
              <a:rPr lang="pt-BR" sz="2400" dirty="0"/>
              <a:t>Introdução</a:t>
            </a:r>
          </a:p>
          <a:p>
            <a:pPr marL="342900" indent="-342900" rtl="0">
              <a:buFont typeface="+mj-lt"/>
              <a:buAutoNum type="arabicPeriod"/>
            </a:pPr>
            <a:r>
              <a:rPr lang="pt-BR" sz="2400" dirty="0"/>
              <a:t>Fundamentos Teóricos</a:t>
            </a:r>
          </a:p>
          <a:p>
            <a:pPr marL="342900" indent="-342900" rtl="0">
              <a:buFont typeface="+mj-lt"/>
              <a:buAutoNum type="arabicPeriod"/>
            </a:pPr>
            <a:r>
              <a:rPr lang="pt-BR" sz="2400" dirty="0"/>
              <a:t>Desenvolvimento do Software</a:t>
            </a:r>
          </a:p>
          <a:p>
            <a:pPr marL="342900" indent="-342900" rtl="0">
              <a:buFont typeface="+mj-lt"/>
              <a:buAutoNum type="arabicPeriod"/>
            </a:pPr>
            <a:r>
              <a:rPr lang="pt-BR" sz="2400" dirty="0"/>
              <a:t>Aplicações Reais</a:t>
            </a:r>
          </a:p>
          <a:p>
            <a:pPr marL="342900" indent="-342900" rtl="0">
              <a:buFont typeface="+mj-lt"/>
              <a:buAutoNum type="arabicPeriod"/>
            </a:pPr>
            <a:r>
              <a:rPr lang="pt-BR" sz="2400" dirty="0"/>
              <a:t>Demonstração do Software</a:t>
            </a:r>
          </a:p>
          <a:p>
            <a:pPr marL="342900" indent="-342900" rtl="0">
              <a:buFont typeface="+mj-lt"/>
              <a:buAutoNum type="arabicPeriod"/>
            </a:pPr>
            <a:r>
              <a:rPr lang="pt-BR" sz="2400" dirty="0"/>
              <a:t>Discussão dos Resultados</a:t>
            </a:r>
          </a:p>
          <a:p>
            <a:pPr marL="342900" indent="-342900" rtl="0">
              <a:buFont typeface="+mj-lt"/>
              <a:buAutoNum type="arabicPeriod"/>
            </a:pPr>
            <a:r>
              <a:rPr lang="pt-BR" sz="2400" dirty="0"/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7558" y="657986"/>
            <a:ext cx="4624442" cy="5542025"/>
          </a:xfrm>
        </p:spPr>
        <p:txBody>
          <a:bodyPr wrap="square" rtlCol="0" anchor="ctr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Introdução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B50ACC3-E0E3-DF66-BB8B-93792F60D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965" y="1533094"/>
            <a:ext cx="6267450" cy="37918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39748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9382" y="-1682440"/>
            <a:ext cx="4159160" cy="3155900"/>
          </a:xfrm>
          <a:noFill/>
        </p:spPr>
        <p:txBody>
          <a:bodyPr rtlCol="0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Objetivos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382" y="2252822"/>
            <a:ext cx="3526889" cy="2352356"/>
          </a:xfrm>
          <a:noFill/>
        </p:spPr>
        <p:txBody>
          <a:bodyPr rtlCol="0"/>
          <a:lstStyle>
            <a:defPPr>
              <a:defRPr lang="pt-BR"/>
            </a:defPPr>
          </a:lstStyle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/>
              <a:t>Implementação do software da regra de Simpson para cálculo de integral</a:t>
            </a:r>
          </a:p>
          <a:p>
            <a:pPr rtl="0"/>
            <a:endParaRPr lang="pt-BR" dirty="0"/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pt-BR" dirty="0"/>
              <a:t>Aplicações reais do software</a:t>
            </a:r>
          </a:p>
        </p:txBody>
      </p:sp>
      <p:pic>
        <p:nvPicPr>
          <p:cNvPr id="7" name="Espaço Reservado para Imagem 17">
            <a:extLst>
              <a:ext uri="{FF2B5EF4-FFF2-40B4-BE49-F238E27FC236}">
                <a16:creationId xmlns:a16="http://schemas.microsoft.com/office/drawing/2014/main" id="{58104626-8F66-9575-5E49-2907EACF11C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solidFill>
            <a:schemeClr val="accent5"/>
          </a:solidFill>
        </p:spPr>
      </p:pic>
    </p:spTree>
    <p:extLst>
      <p:ext uri="{BB962C8B-B14F-4D97-AF65-F5344CB8AC3E}">
        <p14:creationId xmlns:p14="http://schemas.microsoft.com/office/powerpoint/2010/main" val="1388592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72343A-9CB0-F2AD-EF62-5DEE3E97F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652822"/>
            <a:ext cx="7960421" cy="145021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Integração numérica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6744DD-5BC8-42C8-4313-13CE95ED5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>
            <a:defPPr>
              <a:defRPr lang="pt-BR"/>
            </a:defPPr>
          </a:lstStyle>
          <a:p>
            <a:pPr lvl="1"/>
            <a:r>
              <a:rPr lang="pt-BR" sz="2000" dirty="0"/>
              <a:t>Introdução</a:t>
            </a:r>
          </a:p>
          <a:p>
            <a:pPr lvl="1"/>
            <a:r>
              <a:rPr lang="pt-BR" sz="2000" dirty="0"/>
              <a:t>Conceito</a:t>
            </a:r>
          </a:p>
          <a:p>
            <a:pPr lvl="1"/>
            <a:r>
              <a:rPr lang="pt-BR" sz="2000" dirty="0"/>
              <a:t>Integração numérica x integração analítica </a:t>
            </a:r>
          </a:p>
          <a:p>
            <a:pPr lvl="1"/>
            <a:r>
              <a:rPr lang="pt-BR" sz="2000" dirty="0"/>
              <a:t>Regra de Simpson 1/3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64A9E4D-5146-1774-1217-F63931EF9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950" y="4657560"/>
            <a:ext cx="6856099" cy="96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84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Desenvolvimento do software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3" y="1174635"/>
            <a:ext cx="3801218" cy="584717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sz="2000" dirty="0"/>
              <a:t>Linguagens: C e Python.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pt-BR" sz="20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pt-BR" sz="2000" dirty="0"/>
          </a:p>
        </p:txBody>
      </p:sp>
      <p:pic>
        <p:nvPicPr>
          <p:cNvPr id="2" name="Espaço Reservado para Conteúdo 1" descr="Texto&#10;&#10;Descrição gerada automaticamente">
            <a:extLst>
              <a:ext uri="{FF2B5EF4-FFF2-40B4-BE49-F238E27FC236}">
                <a16:creationId xmlns:a16="http://schemas.microsoft.com/office/drawing/2014/main" id="{0A3FB816-E642-EBC6-F9B0-3CE4C502E186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550863" y="1989363"/>
            <a:ext cx="5435600" cy="3698194"/>
          </a:xfrm>
        </p:spPr>
      </p:pic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A5417542-5D61-927F-3478-24CF9717D5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9134" y="1987379"/>
            <a:ext cx="5230140" cy="395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18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Aplicações Reais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3" y="2353715"/>
            <a:ext cx="5435600" cy="3995650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lvl="1" rtl="0"/>
            <a:r>
              <a:rPr lang="pt-BR" sz="2400" dirty="0"/>
              <a:t>Análise Financeira</a:t>
            </a:r>
          </a:p>
          <a:p>
            <a:pPr lvl="1" rtl="0"/>
            <a:r>
              <a:rPr lang="pt-BR" sz="2400" dirty="0"/>
              <a:t>Movimento de Partículas</a:t>
            </a:r>
          </a:p>
          <a:p>
            <a:pPr lvl="1" rtl="0"/>
            <a:r>
              <a:rPr lang="pt-BR" sz="2400" dirty="0"/>
              <a:t>Crescimento Populacional</a:t>
            </a:r>
          </a:p>
          <a:p>
            <a:pPr lvl="1" rtl="0"/>
            <a:r>
              <a:rPr lang="pt-BR" sz="2400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353460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FDA872B1-7A5F-8F57-D4CA-536A817FF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271" y="-789237"/>
            <a:ext cx="4159160" cy="3155900"/>
          </a:xfrm>
        </p:spPr>
        <p:txBody>
          <a:bodyPr wrap="square" anchor="b">
            <a:normAutofit/>
          </a:bodyPr>
          <a:lstStyle/>
          <a:p>
            <a:r>
              <a:rPr lang="pt-BR" dirty="0"/>
              <a:t>Análise Financeira</a:t>
            </a:r>
            <a:br>
              <a:rPr lang="pt-BR" dirty="0"/>
            </a:br>
            <a:endParaRPr lang="pt-BR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0152F72-B876-48CA-033F-477A61B35D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7271" y="2773063"/>
            <a:ext cx="4159160" cy="2352356"/>
          </a:xfrm>
        </p:spPr>
        <p:txBody>
          <a:bodyPr wrap="square">
            <a:norm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Regra de Simpson é uma ferramenta poderosa para análise financeira de fluxos de caixa contínuos, oferecendo uma maneira robusta de calcular o valor presente líquido.</a:t>
            </a:r>
            <a:endParaRPr lang="en-US" sz="2000" dirty="0"/>
          </a:p>
        </p:txBody>
      </p:sp>
      <p:pic>
        <p:nvPicPr>
          <p:cNvPr id="9" name="Espaço Reservado para Conteúdo 8" descr="Desenho técnico&#10;&#10;Descrição gerada automaticamente">
            <a:extLst>
              <a:ext uri="{FF2B5EF4-FFF2-40B4-BE49-F238E27FC236}">
                <a16:creationId xmlns:a16="http://schemas.microsoft.com/office/drawing/2014/main" id="{51232C58-FA26-4421-977D-07A0755FB88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19" r="20032" b="2"/>
          <a:stretch/>
        </p:blipFill>
        <p:spPr>
          <a:xfrm>
            <a:off x="5678049" y="788713"/>
            <a:ext cx="5132388" cy="5132388"/>
          </a:xfrm>
          <a:noFill/>
        </p:spPr>
      </p:pic>
    </p:spTree>
    <p:extLst>
      <p:ext uri="{BB962C8B-B14F-4D97-AF65-F5344CB8AC3E}">
        <p14:creationId xmlns:p14="http://schemas.microsoft.com/office/powerpoint/2010/main" val="598588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FDA872B1-7A5F-8F57-D4CA-536A817FF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271" y="-789237"/>
            <a:ext cx="4159160" cy="3155900"/>
          </a:xfrm>
        </p:spPr>
        <p:txBody>
          <a:bodyPr wrap="square" anchor="b">
            <a:normAutofit/>
          </a:bodyPr>
          <a:lstStyle/>
          <a:p>
            <a:r>
              <a:rPr lang="pt-BR" dirty="0"/>
              <a:t>Movimento de Partículas</a:t>
            </a:r>
            <a:br>
              <a:rPr lang="pt-BR" dirty="0"/>
            </a:br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E2257F3-6219-FC10-BF43-57456BE5F5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7271" y="2498203"/>
            <a:ext cx="4159160" cy="2352356"/>
          </a:xfrm>
        </p:spPr>
        <p:txBody>
          <a:bodyPr wrap="square">
            <a:normAutofit lnSpcReduction="10000"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Na física, a Regra de Simpson é usada para calcular a posição de uma partícula ao longo do tempo, dado seu gráfico de velocidade em função do tempo. Se a função velocidade é complexa e difícil de integrar simbolicamente, a Regra de Simpson fornece uma aproximação útil.</a:t>
            </a:r>
          </a:p>
        </p:txBody>
      </p:sp>
      <p:pic>
        <p:nvPicPr>
          <p:cNvPr id="3" name="Imagem 2" descr="Tela de jogo de vídeo game&#10;&#10;Descrição gerada automaticamente">
            <a:extLst>
              <a:ext uri="{FF2B5EF4-FFF2-40B4-BE49-F238E27FC236}">
                <a16:creationId xmlns:a16="http://schemas.microsoft.com/office/drawing/2014/main" id="{52B23740-2C06-0524-CC6D-D95DCF2B7F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99" r="21652" b="2"/>
          <a:stretch/>
        </p:blipFill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141525840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76243_TF33713516_Win32" id="{381BE384-4E88-40D9-BE21-FE65AFA21B4D}" vid="{52A1BC7B-5E05-4786-AE3A-7C32E2BD0D9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535</TotalTime>
  <Words>274</Words>
  <Application>Microsoft Office PowerPoint</Application>
  <PresentationFormat>Widescreen</PresentationFormat>
  <Paragraphs>47</Paragraphs>
  <Slides>12</Slides>
  <Notes>7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3DFloatVTI</vt:lpstr>
      <vt:lpstr>Cálculo II Regra de Simpson </vt:lpstr>
      <vt:lpstr>Sumário</vt:lpstr>
      <vt:lpstr>Introdução</vt:lpstr>
      <vt:lpstr>Objetivos</vt:lpstr>
      <vt:lpstr>Integração numérica</vt:lpstr>
      <vt:lpstr>Desenvolvimento do software</vt:lpstr>
      <vt:lpstr>Aplicações Reais</vt:lpstr>
      <vt:lpstr>Análise Financeira </vt:lpstr>
      <vt:lpstr>Movimento de Partículas </vt:lpstr>
      <vt:lpstr>Crescimento Populacional </vt:lpstr>
      <vt:lpstr>Machine Learning </vt:lpstr>
      <vt:lpstr>Obrigado pela atenção!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Cálculo II Regra de Simpson </dc:title>
  <dc:creator>LUIZ ROBERTO SILVA CABRAL</dc:creator>
  <cp:lastModifiedBy>LUIZ ROBERTO SILVA CABRAL</cp:lastModifiedBy>
  <cp:revision>21</cp:revision>
  <dcterms:created xsi:type="dcterms:W3CDTF">2024-06-18T15:00:22Z</dcterms:created>
  <dcterms:modified xsi:type="dcterms:W3CDTF">2024-06-20T04:50:01Z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